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8" autoAdjust="0"/>
    <p:restoredTop sz="91768" autoAdjust="0"/>
  </p:normalViewPr>
  <p:slideViewPr>
    <p:cSldViewPr snapToGrid="0" snapToObjects="1" showGuides="1">
      <p:cViewPr varScale="1">
        <p:scale>
          <a:sx n="48" d="100"/>
          <a:sy n="48" d="100"/>
        </p:scale>
        <p:origin x="11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D39EF-9A64-3F41-AD46-DFF3467C70BC}" type="datetimeFigureOut">
              <a:rPr lang="es-ES_tradnl" smtClean="0"/>
              <a:t>5/2/18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E288-FE4E-804B-8900-1FBA9FD2B0F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4545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DE288-FE4E-804B-8900-1FBA9FD2B0FD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41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5/2/18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5/2/18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5/2/18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2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3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4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6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7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8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9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0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1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2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3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34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35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27273" y="3478860"/>
            <a:ext cx="41757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Funciones y Operaciones PL/SQL:</a:t>
            </a:r>
          </a:p>
          <a:p>
            <a:pPr algn="ctr"/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Unidades L</a:t>
            </a:r>
            <a:r>
              <a:rPr lang="es-ES" sz="2800" b="1" dirty="0" err="1" smtClean="0">
                <a:solidFill>
                  <a:srgbClr val="0A253E"/>
                </a:solidFill>
                <a:latin typeface="Candara"/>
                <a:cs typeface="Candara"/>
              </a:rPr>
              <a:t>éxicas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46216" y="6376276"/>
            <a:ext cx="312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Marzo 2018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78986" y="5729945"/>
            <a:ext cx="346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latin typeface="Candara" charset="0"/>
                <a:ea typeface="Candara" charset="0"/>
                <a:cs typeface="Candara" charset="0"/>
              </a:rPr>
              <a:t>PBY3101: </a:t>
            </a:r>
            <a:r>
              <a:rPr lang="es-ES_tradnl" dirty="0" err="1" smtClean="0">
                <a:latin typeface="Candara" charset="0"/>
                <a:ea typeface="Candara" charset="0"/>
                <a:cs typeface="Candara" charset="0"/>
              </a:rPr>
              <a:t>Programaci</a:t>
            </a:r>
            <a:r>
              <a:rPr lang="es-ES" dirty="0" err="1" smtClean="0">
                <a:latin typeface="Candara" charset="0"/>
                <a:ea typeface="Candara" charset="0"/>
                <a:cs typeface="Candara" charset="0"/>
              </a:rPr>
              <a:t>ón</a:t>
            </a:r>
            <a:r>
              <a:rPr lang="es-ES" dirty="0" smtClean="0">
                <a:latin typeface="Candara" charset="0"/>
                <a:ea typeface="Candara" charset="0"/>
                <a:cs typeface="Candara" charset="0"/>
              </a:rPr>
              <a:t> de Base de Datos</a:t>
            </a:r>
            <a:endParaRPr lang="es-ES_tradnl" dirty="0">
              <a:latin typeface="Candara" charset="0"/>
              <a:ea typeface="Candara" charset="0"/>
              <a:cs typeface="Candar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894729" y="1992852"/>
            <a:ext cx="3899648" cy="277009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Las buenas pr</a:t>
            </a:r>
            <a:r>
              <a:rPr lang="es-ES" dirty="0" err="1" smtClean="0">
                <a:solidFill>
                  <a:schemeClr val="tx2">
                    <a:lumMod val="50000"/>
                  </a:schemeClr>
                </a:solidFill>
              </a:rPr>
              <a:t>ácticas</a:t>
            </a:r>
            <a:r>
              <a:rPr lang="es-CL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de programación permiten construir un código claro y hace su mantención más fácil.</a:t>
            </a:r>
            <a:r>
              <a:rPr lang="es-ES_tradnl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59106" y="3092823"/>
            <a:ext cx="203239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34940"/>
              </p:ext>
            </p:extLst>
          </p:nvPr>
        </p:nvGraphicFramePr>
        <p:xfrm>
          <a:off x="672353" y="1992852"/>
          <a:ext cx="3857867" cy="2199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r:id="rId3" imgW="6314286" imgH="3580952" progId="PBrush">
                  <p:embed/>
                </p:oleObj>
              </mc:Choice>
              <mc:Fallback>
                <p:oleObj r:id="rId3" imgW="6314286" imgH="358095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353" y="1992852"/>
                        <a:ext cx="3857867" cy="21999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11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91671" y="1889310"/>
            <a:ext cx="3334870" cy="3173506"/>
          </a:xfrm>
        </p:spPr>
        <p:txBody>
          <a:bodyPr/>
          <a:lstStyle/>
          <a:p>
            <a:pPr marL="0" lv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Documentar el código con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comentarios. </a:t>
            </a:r>
          </a:p>
          <a:p>
            <a:pPr marL="0" lvl="0" indent="0" algn="just">
              <a:buNone/>
            </a:pP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</a:rPr>
              <a:t>Los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comentarios es una buena práctica de programación para explicar el código o parte del código de un bloque está tratando de hacer.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684493" y="1385047"/>
            <a:ext cx="250776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655484"/>
              </p:ext>
            </p:extLst>
          </p:nvPr>
        </p:nvGraphicFramePr>
        <p:xfrm>
          <a:off x="4195482" y="2281964"/>
          <a:ext cx="4482466" cy="2388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r:id="rId3" imgW="7104762" imgH="3742857" progId="PBrush">
                  <p:embed/>
                </p:oleObj>
              </mc:Choice>
              <mc:Fallback>
                <p:oleObj r:id="rId3" imgW="7104762" imgH="3742857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482" y="2281964"/>
                        <a:ext cx="4482466" cy="23881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9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26140" y="2152136"/>
            <a:ext cx="3060090" cy="290395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Escribir </a:t>
            </a:r>
            <a:r>
              <a:rPr lang="es-CL" sz="2400" b="1">
                <a:solidFill>
                  <a:schemeClr val="tx2">
                    <a:lumMod val="75000"/>
                  </a:schemeClr>
                </a:solidFill>
              </a:rPr>
              <a:t>en </a:t>
            </a:r>
            <a:r>
              <a:rPr lang="es-CL" sz="2400" b="1" smtClean="0">
                <a:solidFill>
                  <a:schemeClr val="tx2">
                    <a:lumMod val="75000"/>
                  </a:schemeClr>
                </a:solidFill>
              </a:rPr>
              <a:t>mayúsculas.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Las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sentencias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SQL.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Las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palabras reservadas de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PL/SQL.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Los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tipos de datos. </a:t>
            </a:r>
            <a:endParaRPr lang="es-ES_tradnl" sz="2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75765" y="38996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93337"/>
              </p:ext>
            </p:extLst>
          </p:nvPr>
        </p:nvGraphicFramePr>
        <p:xfrm>
          <a:off x="3786230" y="1852939"/>
          <a:ext cx="4926047" cy="3068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3" imgW="4191585" imgH="2600000" progId="PBrush">
                  <p:embed/>
                </p:oleObj>
              </mc:Choice>
              <mc:Fallback>
                <p:oleObj r:id="rId3" imgW="4191585" imgH="260000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230" y="1852939"/>
                        <a:ext cx="4926047" cy="30686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437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12693" y="2194557"/>
            <a:ext cx="3254187" cy="2901877"/>
          </a:xfrm>
        </p:spPr>
        <p:txBody>
          <a:bodyPr>
            <a:noAutofit/>
          </a:bodyPr>
          <a:lstStyle/>
          <a:p>
            <a:pPr marL="0" lv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Escribir en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minúsculas.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lvl="0" algn="just">
              <a:buFont typeface="Arial" charset="0"/>
              <a:buChar char="•"/>
            </a:pP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Los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identificadores de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variables.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>
              <a:buFont typeface="Arial" charset="0"/>
              <a:buChar char="•"/>
            </a:pP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Los parámetros.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>
              <a:buFont typeface="Arial" charset="0"/>
              <a:buChar char="•"/>
            </a:pP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Los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nombres de tablas y columnas.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9481" y="3146612"/>
            <a:ext cx="241253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87692"/>
              </p:ext>
            </p:extLst>
          </p:nvPr>
        </p:nvGraphicFramePr>
        <p:xfrm>
          <a:off x="3966881" y="2194558"/>
          <a:ext cx="4733365" cy="2366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r:id="rId3" imgW="4153480" imgH="2104762" progId="PBrush">
                  <p:embed/>
                </p:oleObj>
              </mc:Choice>
              <mc:Fallback>
                <p:oleObj r:id="rId3" imgW="4153480" imgH="210476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881" y="2194558"/>
                        <a:ext cx="4733365" cy="23666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144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79930" y="1965956"/>
            <a:ext cx="3603812" cy="327839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Indentar el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código.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Un bloque PL/SQL puede contener muchas sentencias, las cuales deben estar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indentadas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, para un mejor entendimiento del código desarrollado.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81836" y="3092822"/>
            <a:ext cx="220619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417117"/>
              </p:ext>
            </p:extLst>
          </p:nvPr>
        </p:nvGraphicFramePr>
        <p:xfrm>
          <a:off x="4625788" y="1938028"/>
          <a:ext cx="4074459" cy="3306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r:id="rId3" imgW="4486901" imgH="3638095" progId="PBrush">
                  <p:embed/>
                </p:oleObj>
              </mc:Choice>
              <mc:Fallback>
                <p:oleObj r:id="rId3" imgW="4486901" imgH="363809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788" y="1938028"/>
                        <a:ext cx="4074459" cy="3306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985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15895" y="2545976"/>
            <a:ext cx="3684496" cy="1878106"/>
          </a:xfrm>
        </p:spPr>
        <p:txBody>
          <a:bodyPr>
            <a:noAutofit/>
          </a:bodyPr>
          <a:lstStyle/>
          <a:p>
            <a:pPr marL="0" lv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Nombre de variables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estándar.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Los nombres de variables deben comenzar con la letra v_xxx.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400800" y="189155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398641"/>
              </p:ext>
            </p:extLst>
          </p:nvPr>
        </p:nvGraphicFramePr>
        <p:xfrm>
          <a:off x="4200391" y="1891553"/>
          <a:ext cx="4400818" cy="3030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r:id="rId3" imgW="4238095" imgH="2914286" progId="PBrush">
                  <p:embed/>
                </p:oleObj>
              </mc:Choice>
              <mc:Fallback>
                <p:oleObj r:id="rId3" imgW="4238095" imgH="291428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391" y="1891553"/>
                        <a:ext cx="4400818" cy="30300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34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4775" y="2043952"/>
            <a:ext cx="3872754" cy="2568388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Nombre de constantes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estándar.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Los nombres de constantes deben comenzar con la letra c_xxx y el tipo constante con MAYUSCULA.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718258" y="1922929"/>
            <a:ext cx="126975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204350"/>
              </p:ext>
            </p:extLst>
          </p:nvPr>
        </p:nvGraphicFramePr>
        <p:xfrm>
          <a:off x="4516000" y="2043952"/>
          <a:ext cx="4090117" cy="244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r:id="rId3" imgW="4533333" imgH="2704762" progId="PBrush">
                  <p:embed/>
                </p:oleObj>
              </mc:Choice>
              <mc:Fallback>
                <p:oleObj r:id="rId3" imgW="4533333" imgH="270476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000" y="2043952"/>
                        <a:ext cx="4090117" cy="24473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53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18564" y="2263135"/>
            <a:ext cx="3765176" cy="2623524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Nombre de registros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estándar.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Los nombres de registros deben comenzar con las letras reg_xxx.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18564" y="1936375"/>
            <a:ext cx="198399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801481"/>
              </p:ext>
            </p:extLst>
          </p:nvPr>
        </p:nvGraphicFramePr>
        <p:xfrm>
          <a:off x="4491319" y="1982094"/>
          <a:ext cx="4090324" cy="298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r:id="rId3" imgW="5087060" imgH="3723810" progId="PBrush">
                  <p:embed/>
                </p:oleObj>
              </mc:Choice>
              <mc:Fallback>
                <p:oleObj r:id="rId3" imgW="5087060" imgH="372381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319" y="1982094"/>
                        <a:ext cx="4090324" cy="2983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4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18564" y="1869142"/>
            <a:ext cx="3630706" cy="2944906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Nombre de cursores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estándar.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400" dirty="0"/>
              <a:t>Los nombres de </a:t>
            </a:r>
            <a:r>
              <a:rPr lang="es-CL" sz="2400" dirty="0" smtClean="0"/>
              <a:t>cursores deben </a:t>
            </a:r>
            <a:r>
              <a:rPr lang="es-CL" sz="2400" dirty="0"/>
              <a:t>comenzar con las letras cur_xxx y palabra reservada CURSOR en mayúscula. </a:t>
            </a:r>
            <a:endParaRPr lang="es-ES_tradnl" sz="2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64422" y="1600199"/>
            <a:ext cx="2237943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58979"/>
              </p:ext>
            </p:extLst>
          </p:nvPr>
        </p:nvGraphicFramePr>
        <p:xfrm>
          <a:off x="4464422" y="1600200"/>
          <a:ext cx="3792071" cy="3947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r:id="rId3" imgW="3895238" imgH="4038095" progId="PBrush">
                  <p:embed/>
                </p:oleObj>
              </mc:Choice>
              <mc:Fallback>
                <p:oleObj r:id="rId3" imgW="3895238" imgH="403809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422" y="1600200"/>
                        <a:ext cx="3792071" cy="39474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6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91670" y="1331261"/>
            <a:ext cx="7987554" cy="1385046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Nombre de funciones estándar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Los nombres de funciones deben comenzar con las letras fn_xxx.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276164" y="2447364"/>
            <a:ext cx="255538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637261"/>
              </p:ext>
            </p:extLst>
          </p:nvPr>
        </p:nvGraphicFramePr>
        <p:xfrm>
          <a:off x="591670" y="2946667"/>
          <a:ext cx="7987554" cy="202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r:id="rId3" imgW="8704762" imgH="2228571" progId="PBrush">
                  <p:embed/>
                </p:oleObj>
              </mc:Choice>
              <mc:Fallback>
                <p:oleObj r:id="rId3" imgW="8704762" imgH="2228571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70" y="2946667"/>
                        <a:ext cx="7987554" cy="2029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33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98218" y="2906524"/>
            <a:ext cx="3558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3600" b="1" dirty="0">
                <a:solidFill>
                  <a:schemeClr val="bg1"/>
                </a:solidFill>
                <a:latin typeface="Candara"/>
                <a:cs typeface="Candara"/>
              </a:rPr>
              <a:t>Unidades L</a:t>
            </a:r>
            <a:r>
              <a:rPr lang="es-ES" sz="3600" b="1" dirty="0" err="1">
                <a:solidFill>
                  <a:schemeClr val="bg1"/>
                </a:solidFill>
                <a:latin typeface="Candara"/>
                <a:cs typeface="Candara"/>
              </a:rPr>
              <a:t>éxicas</a:t>
            </a:r>
            <a:endParaRPr lang="es-ES_tradnl" sz="3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45459" y="1304366"/>
            <a:ext cx="8041341" cy="1304363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Nombre de procedimientos almacenados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estándar.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Los nombres de procedimientos almacenados deben comenzar con las letras SP_xxx.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60612" y="2823882"/>
            <a:ext cx="43806547" cy="45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88212"/>
              </p:ext>
            </p:extLst>
          </p:nvPr>
        </p:nvGraphicFramePr>
        <p:xfrm>
          <a:off x="736317" y="2846756"/>
          <a:ext cx="7680717" cy="2770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r:id="rId3" imgW="5533333" imgH="1991003" progId="PBrush">
                  <p:embed/>
                </p:oleObj>
              </mc:Choice>
              <mc:Fallback>
                <p:oleObj r:id="rId3" imgW="5533333" imgH="199100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317" y="2846756"/>
                        <a:ext cx="7680717" cy="27700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290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72352" y="1330514"/>
            <a:ext cx="7933766" cy="139326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Nombre de package estándar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Los nombres de package deben comenzar con las letras PKG_xxx.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72352" y="33079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954267"/>
              </p:ext>
            </p:extLst>
          </p:nvPr>
        </p:nvGraphicFramePr>
        <p:xfrm>
          <a:off x="672352" y="2811583"/>
          <a:ext cx="7744682" cy="2761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r:id="rId3" imgW="5904762" imgH="2104762" progId="PBrush">
                  <p:embed/>
                </p:oleObj>
              </mc:Choice>
              <mc:Fallback>
                <p:oleObj r:id="rId3" imgW="5904762" imgH="210476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352" y="2811583"/>
                        <a:ext cx="7744682" cy="27616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342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4777" y="1304366"/>
            <a:ext cx="8014447" cy="127746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Nombre de Trigger estándar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Los nombres de Trigger deben comenzar con las letras TGR_xxx.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21977" y="2958354"/>
            <a:ext cx="303215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792654"/>
              </p:ext>
            </p:extLst>
          </p:nvPr>
        </p:nvGraphicFramePr>
        <p:xfrm>
          <a:off x="1586753" y="2581835"/>
          <a:ext cx="6400800" cy="2877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r:id="rId3" imgW="6516010" imgH="2914286" progId="PBrush">
                  <p:embed/>
                </p:oleObj>
              </mc:Choice>
              <mc:Fallback>
                <p:oleObj r:id="rId3" imgW="6516010" imgH="291428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753" y="2581835"/>
                        <a:ext cx="6400800" cy="2877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2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91670" y="1277472"/>
            <a:ext cx="8041342" cy="100852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Nombre de vistas estándar</a:t>
            </a:r>
            <a:endParaRPr lang="es-ES_tradnl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Los nombres de vistas deben comenzar con las letras VW_xxx.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43953" y="3173505"/>
            <a:ext cx="226661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646974"/>
              </p:ext>
            </p:extLst>
          </p:nvPr>
        </p:nvGraphicFramePr>
        <p:xfrm>
          <a:off x="2581835" y="2651106"/>
          <a:ext cx="4061012" cy="289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r:id="rId3" imgW="4067743" imgH="2914286" progId="PBrush">
                  <p:embed/>
                </p:oleObj>
              </mc:Choice>
              <mc:Fallback>
                <p:oleObj r:id="rId3" imgW="4067743" imgH="291428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835" y="2651106"/>
                        <a:ext cx="4061012" cy="2896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59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4776" y="1277472"/>
            <a:ext cx="8041342" cy="151951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Nombre de secuencias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estándar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 algn="just">
              <a:buNone/>
            </a:pP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Los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nombres de sequencias de Base de Datos deben comenzar con las letras SEQ_xxx.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90917" y="2796990"/>
            <a:ext cx="339241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177755"/>
              </p:ext>
            </p:extLst>
          </p:nvPr>
        </p:nvGraphicFramePr>
        <p:xfrm>
          <a:off x="1788458" y="2842709"/>
          <a:ext cx="5593978" cy="2211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6" r:id="rId3" imgW="4095238" imgH="1619476" progId="PBrush">
                  <p:embed/>
                </p:oleObj>
              </mc:Choice>
              <mc:Fallback>
                <p:oleObj r:id="rId3" imgW="4095238" imgH="161947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458" y="2842709"/>
                        <a:ext cx="5593978" cy="2211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350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24434" y="1317813"/>
            <a:ext cx="8045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000" dirty="0">
                <a:solidFill>
                  <a:schemeClr val="tx2">
                    <a:lumMod val="50000"/>
                  </a:schemeClr>
                </a:solidFill>
              </a:rPr>
              <a:t>Cuando escribimos un programa en PL/SQL o manipulamos su sintaxis, utilizamos un conjunto específico de caracteres predefinido</a:t>
            </a:r>
            <a:r>
              <a:rPr lang="es-CL" sz="2000">
                <a:solidFill>
                  <a:schemeClr val="tx2">
                    <a:lumMod val="50000"/>
                  </a:schemeClr>
                </a:solidFill>
              </a:rPr>
              <a:t>.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078071" y="2178423"/>
            <a:ext cx="14402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165145"/>
              </p:ext>
            </p:extLst>
          </p:nvPr>
        </p:nvGraphicFramePr>
        <p:xfrm>
          <a:off x="2281392" y="2224141"/>
          <a:ext cx="4233708" cy="2974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4" imgW="6447619" imgH="4495238" progId="PBrush">
                  <p:embed/>
                </p:oleObj>
              </mc:Choice>
              <mc:Fallback>
                <p:oleObj r:id="rId4" imgW="6447619" imgH="4495238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392" y="2224141"/>
                        <a:ext cx="4233708" cy="29740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24434" y="5198234"/>
            <a:ext cx="804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mtClean="0">
                <a:solidFill>
                  <a:schemeClr val="tx2">
                    <a:lumMod val="50000"/>
                  </a:schemeClr>
                </a:solidFill>
              </a:rPr>
              <a:t>PL/SQL </a:t>
            </a:r>
            <a:r>
              <a:rPr lang="es-CL">
                <a:solidFill>
                  <a:schemeClr val="tx2">
                    <a:lumMod val="50000"/>
                  </a:schemeClr>
                </a:solidFill>
              </a:rPr>
              <a:t>no es ‘case sensitive’, por lo tanto, no distingue entre mayúsculas y minúsculas, excepto dentro de cadenas de, caracteres y literales. </a:t>
            </a:r>
            <a:endParaRPr lang="es-ES_tradnl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0075" y="1343026"/>
            <a:ext cx="7943850" cy="47831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Las unidades léxicas son los componentes básicos de cualquier bloque PL/SQL. Incluyen letras, números, tabulaciones, espacios, saltos de línea y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símbolos.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Se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pueden clasificar como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:</a:t>
            </a:r>
          </a:p>
          <a:p>
            <a:pPr marL="0" indent="0" algn="just">
              <a:buNone/>
            </a:pP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Identificadores</a:t>
            </a:r>
          </a:p>
          <a:p>
            <a:pPr algn="just"/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D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elimitadores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s-ES_tradnl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L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iterales: de caracteres, num</a:t>
            </a: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</a:rPr>
              <a:t>éricos, booleanos.</a:t>
            </a:r>
          </a:p>
          <a:p>
            <a:pPr algn="just"/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</a:rPr>
              <a:t>Comentarios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33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27555" y="1371600"/>
            <a:ext cx="3334871" cy="44644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Identificadores: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Son empleados para nombrar objetos de programas en PL/SQL. Son utilizados para nombrar unidades dentro de un programa PL/SQL que incluyen: Constantes, Cursores, Variables, Subprogramas, Excepciones y Paquetes.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33717" y="3361764"/>
            <a:ext cx="321662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632947"/>
              </p:ext>
            </p:extLst>
          </p:nvPr>
        </p:nvGraphicFramePr>
        <p:xfrm>
          <a:off x="4062426" y="1586752"/>
          <a:ext cx="4624373" cy="3550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3" imgW="8066667" imgH="5057143" progId="PBrush">
                  <p:embed/>
                </p:oleObj>
              </mc:Choice>
              <mc:Fallback>
                <p:oleObj r:id="rId3" imgW="8066667" imgH="505714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26" y="1586752"/>
                        <a:ext cx="4624373" cy="35500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7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91671" y="1385048"/>
            <a:ext cx="8014447" cy="2534962"/>
          </a:xfrm>
        </p:spPr>
        <p:txBody>
          <a:bodyPr/>
          <a:lstStyle/>
          <a:p>
            <a:pPr marL="0" indent="0" algn="just">
              <a:buNone/>
            </a:pPr>
            <a:r>
              <a:rPr lang="es-ES" b="1" dirty="0" smtClean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s-MX" b="1" dirty="0">
                <a:solidFill>
                  <a:schemeClr val="tx2">
                    <a:lumMod val="75000"/>
                  </a:schemeClr>
                </a:solidFill>
              </a:rPr>
              <a:t>elimitadores: </a:t>
            </a:r>
            <a:r>
              <a:rPr lang="es-MX" dirty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s-CL" dirty="0">
                <a:solidFill>
                  <a:schemeClr val="tx2">
                    <a:lumMod val="50000"/>
                  </a:schemeClr>
                </a:solidFill>
              </a:rPr>
              <a:t>s un símbolo simple o compuesto que tiene una función especial en PL/SQL. Estos pueden ser: Operadores Aritméticos, Operadores Lógicos y Operadores Relacionales. </a:t>
            </a:r>
            <a:endParaRPr lang="es-ES_tradnl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695129" y="3920009"/>
            <a:ext cx="5707999" cy="6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258651"/>
              </p:ext>
            </p:extLst>
          </p:nvPr>
        </p:nvGraphicFramePr>
        <p:xfrm>
          <a:off x="2420396" y="3920009"/>
          <a:ext cx="4845280" cy="2462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3" imgW="8838095" imgH="4544059" progId="PBrush">
                  <p:embed/>
                </p:oleObj>
              </mc:Choice>
              <mc:Fallback>
                <p:oleObj r:id="rId3" imgW="8838095" imgH="454405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396" y="3920009"/>
                        <a:ext cx="4845280" cy="24623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3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317812"/>
            <a:ext cx="4491318" cy="4894729"/>
          </a:xfrm>
        </p:spPr>
        <p:txBody>
          <a:bodyPr>
            <a:normAutofit fontScale="92500" lnSpcReduction="20000"/>
          </a:bodyPr>
          <a:lstStyle/>
          <a:p>
            <a:pPr marL="0" lvl="0" indent="0" algn="just">
              <a:buNone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iterales: </a:t>
            </a:r>
            <a:r>
              <a:rPr lang="es-MX" sz="2000" dirty="0">
                <a:solidFill>
                  <a:schemeClr val="tx2">
                    <a:lumMod val="50000"/>
                  </a:schemeClr>
                </a:solidFill>
              </a:rPr>
              <a:t>valor asignado a una variable en forma explícita o textual.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 Es cualquier carácter, número, booleano o valor de fecha que se asigna en forma explícita. Los literales se clasifican en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: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r>
              <a:rPr lang="es-ES" sz="2000" b="1" dirty="0" smtClean="0">
                <a:solidFill>
                  <a:schemeClr val="tx2">
                    <a:lumMod val="75000"/>
                  </a:schemeClr>
                </a:solidFill>
              </a:rPr>
              <a:t>Los </a:t>
            </a: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literales de caracteres: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Todos los literales de tipo </a:t>
            </a:r>
            <a:r>
              <a:rPr lang="es-ES" sz="2000" dirty="0" err="1">
                <a:solidFill>
                  <a:schemeClr val="tx2">
                    <a:lumMod val="50000"/>
                  </a:schemeClr>
                </a:solidFill>
              </a:rPr>
              <a:t>string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 tienen el tipo de datos CHAR o VARCHAR2 y son, por lo tanto, llamados literales de caracteres (por ejemplo, Juan, y 12C). Los li</a:t>
            </a:r>
            <a:r>
              <a:rPr lang="es-MX" sz="2000" dirty="0">
                <a:solidFill>
                  <a:schemeClr val="tx2">
                    <a:lumMod val="50000"/>
                  </a:schemeClr>
                </a:solidFill>
              </a:rPr>
              <a:t>terales de caracteres y fecha deben ir entre comillas simples</a:t>
            </a:r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r>
              <a:rPr lang="es-ES" sz="2000" b="1" dirty="0" smtClean="0">
                <a:solidFill>
                  <a:schemeClr val="tx2">
                    <a:lumMod val="75000"/>
                  </a:schemeClr>
                </a:solidFill>
              </a:rPr>
              <a:t>Los </a:t>
            </a: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literales numéricos: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Un literal numérico representa un valor entero o real (por ejemplo, 428 y 1.276</a:t>
            </a: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).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r>
              <a:rPr lang="es-ES" sz="2000" b="1" dirty="0" smtClean="0">
                <a:solidFill>
                  <a:schemeClr val="tx2">
                    <a:lumMod val="75000"/>
                  </a:schemeClr>
                </a:solidFill>
              </a:rPr>
              <a:t>Literales </a:t>
            </a:r>
            <a:r>
              <a:rPr lang="es-ES" sz="2000" b="1" dirty="0">
                <a:solidFill>
                  <a:schemeClr val="tx2">
                    <a:lumMod val="75000"/>
                  </a:schemeClr>
                </a:solidFill>
              </a:rPr>
              <a:t>booleanos: </a:t>
            </a: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valores que se asignan a las variables booleanas son literales booleanos. TRUE, FALSE y NULL son literales booleanos. 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190564" y="1613647"/>
            <a:ext cx="14906591" cy="5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60011"/>
              </p:ext>
            </p:extLst>
          </p:nvPr>
        </p:nvGraphicFramePr>
        <p:xfrm>
          <a:off x="5190564" y="1613647"/>
          <a:ext cx="3652181" cy="4195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r:id="rId3" imgW="3962953" imgH="4505954" progId="PBrush">
                  <p:embed/>
                </p:oleObj>
              </mc:Choice>
              <mc:Fallback>
                <p:oleObj r:id="rId3" imgW="3962953" imgH="4505954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0564" y="1613647"/>
                        <a:ext cx="3652181" cy="4195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0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7881" y="1175127"/>
            <a:ext cx="8068237" cy="3189939"/>
          </a:xfrm>
        </p:spPr>
        <p:txBody>
          <a:bodyPr>
            <a:noAutofit/>
          </a:bodyPr>
          <a:lstStyle/>
          <a:p>
            <a:pPr marL="0" lvl="0" indent="0" algn="just">
              <a:buNone/>
            </a:pPr>
            <a:r>
              <a:rPr lang="es-MX" sz="2000" b="1" dirty="0" smtClean="0">
                <a:solidFill>
                  <a:schemeClr val="tx2">
                    <a:lumMod val="75000"/>
                  </a:schemeClr>
                </a:solidFill>
              </a:rPr>
              <a:t>Comentarios: </a:t>
            </a:r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</a:rPr>
              <a:t>texto de aclaración o documentación que se incluye en el bloque.</a:t>
            </a:r>
            <a:endParaRPr lang="es-ES_tradnl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Cuando se incluye un comentario en un bloque PL/SQL, el compilador no puede interpretar estas instrucciones. </a:t>
            </a:r>
            <a:endParaRPr lang="es-ES_tradnl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Los símbolos para definir un comentario indican al compilador que estas instrucciones no necesitan ser compilados. Por lo tanto, cualquier instrucción que se comenta no es interpretada por el compilador. </a:t>
            </a:r>
            <a:endParaRPr lang="es-ES_tradnl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r>
              <a:rPr lang="es-ES" sz="2000" dirty="0" smtClean="0">
                <a:solidFill>
                  <a:schemeClr val="tx2">
                    <a:lumMod val="50000"/>
                  </a:schemeClr>
                </a:solidFill>
              </a:rPr>
              <a:t>Un comentario</a:t>
            </a:r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</a:rPr>
              <a:t> de línea simple es precedido con 2 guiones (--).</a:t>
            </a:r>
            <a:endParaRPr lang="es-ES_tradnl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r>
              <a:rPr lang="es-MX" sz="2000" dirty="0" smtClean="0">
                <a:solidFill>
                  <a:schemeClr val="tx2">
                    <a:lumMod val="50000"/>
                  </a:schemeClr>
                </a:solidFill>
              </a:rPr>
              <a:t> Comentarios de múltiples líneas se coloca entre los símbolos /* y */.</a:t>
            </a:r>
            <a:endParaRPr lang="es-ES_tradnl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50023" y="58524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10190"/>
              </p:ext>
            </p:extLst>
          </p:nvPr>
        </p:nvGraphicFramePr>
        <p:xfrm>
          <a:off x="2337368" y="4365067"/>
          <a:ext cx="4681997" cy="17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r:id="rId3" imgW="8059275" imgH="2933333" progId="PBrush">
                  <p:embed/>
                </p:oleObj>
              </mc:Choice>
              <mc:Fallback>
                <p:oleObj r:id="rId3" imgW="8059275" imgH="293333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368" y="4365067"/>
                        <a:ext cx="4681997" cy="17025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81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18565" y="1223683"/>
            <a:ext cx="8041342" cy="1411941"/>
          </a:xfrm>
        </p:spPr>
        <p:txBody>
          <a:bodyPr/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Existen identificadores especiales denominados </a:t>
            </a:r>
            <a:r>
              <a:rPr lang="es-ES" sz="2400" b="1" dirty="0" smtClean="0">
                <a:solidFill>
                  <a:schemeClr val="tx2">
                    <a:lumMod val="75000"/>
                  </a:schemeClr>
                </a:solidFill>
              </a:rPr>
              <a:t>PALABRAS </a:t>
            </a:r>
            <a:r>
              <a:rPr lang="es-ES" sz="2400" b="1" dirty="0">
                <a:solidFill>
                  <a:schemeClr val="tx2">
                    <a:lumMod val="75000"/>
                  </a:schemeClr>
                </a:solidFill>
              </a:rPr>
              <a:t>RESERVADAS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que </a:t>
            </a:r>
            <a:r>
              <a:rPr lang="es-ES" sz="2400" i="1" dirty="0">
                <a:solidFill>
                  <a:schemeClr val="tx2">
                    <a:lumMod val="50000"/>
                  </a:schemeClr>
                </a:solidFill>
              </a:rPr>
              <a:t>NO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pueden ser utilizadas para nombrar propios identificadores</a:t>
            </a:r>
            <a:r>
              <a:rPr lang="es-ES" dirty="0">
                <a:solidFill>
                  <a:schemeClr val="tx2">
                    <a:lumMod val="50000"/>
                  </a:schemeClr>
                </a:solidFill>
              </a:rPr>
              <a:t>. </a:t>
            </a:r>
            <a:endParaRPr lang="es-ES_tradnl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71599" y="2635624"/>
            <a:ext cx="38886255" cy="5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36954"/>
              </p:ext>
            </p:extLst>
          </p:nvPr>
        </p:nvGraphicFramePr>
        <p:xfrm>
          <a:off x="1164424" y="2687039"/>
          <a:ext cx="6895833" cy="3334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r:id="rId3" imgW="7725853" imgH="3734321" progId="PBrush">
                  <p:embed/>
                </p:oleObj>
              </mc:Choice>
              <mc:Fallback>
                <p:oleObj r:id="rId3" imgW="7725853" imgH="3734321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4424" y="2687039"/>
                        <a:ext cx="6895833" cy="33348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630706" y="543034"/>
            <a:ext cx="47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b="1" dirty="0">
                <a:solidFill>
                  <a:schemeClr val="bg1"/>
                </a:solidFill>
              </a:rPr>
              <a:t>Unidades Léxicas en un Bloque PL/SQL</a:t>
            </a:r>
            <a:r>
              <a:rPr lang="es-ES_tradnl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07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</TotalTime>
  <Words>843</Words>
  <Application>Microsoft Macintosh PowerPoint</Application>
  <PresentationFormat>Presentación en pantalla (4:3)</PresentationFormat>
  <Paragraphs>81</Paragraphs>
  <Slides>24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Calibri</vt:lpstr>
      <vt:lpstr>Candara</vt:lpstr>
      <vt:lpstr>Myriad Pro</vt:lpstr>
      <vt:lpstr>Arial</vt:lpstr>
      <vt:lpstr>Tema de Office</vt:lpstr>
      <vt:lpstr>PBrush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Angélica Sanhueza Paredes</cp:lastModifiedBy>
  <cp:revision>54</cp:revision>
  <dcterms:created xsi:type="dcterms:W3CDTF">2014-04-29T13:43:09Z</dcterms:created>
  <dcterms:modified xsi:type="dcterms:W3CDTF">2018-02-05T17:27:16Z</dcterms:modified>
</cp:coreProperties>
</file>